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7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20" y="43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80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7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21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27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7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70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592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10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3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349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34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4C203-C590-42B2-99C5-43F2DC37BB0F}" type="datetimeFigureOut">
              <a:rPr lang="ko-KR" altLang="en-US" smtClean="0"/>
              <a:t>2020-04-05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78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 descr="키보드, 전자기기, 컴퓨터, 검은색이(가) 표시된 사진&#10;&#10;자동 생성된 설명">
            <a:extLst>
              <a:ext uri="{FF2B5EF4-FFF2-40B4-BE49-F238E27FC236}">
                <a16:creationId xmlns:a16="http://schemas.microsoft.com/office/drawing/2014/main" id="{C4A4EDDB-99E6-4073-9F2B-D6812C6E4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" t="6484" r="2065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F5B5A63-3013-48BD-A1BE-CA15D0C3186A}"/>
              </a:ext>
            </a:extLst>
          </p:cNvPr>
          <p:cNvSpPr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오픈소스</a:t>
            </a:r>
            <a:r>
              <a:rPr lang="en-US" altLang="ko-KR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전문 프로젝트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345B79C-6CD2-45B2-9DFC-1341DCFF6A03}"/>
              </a:ext>
            </a:extLst>
          </p:cNvPr>
          <p:cNvSpPr/>
          <p:nvPr/>
        </p:nvSpPr>
        <p:spPr>
          <a:xfrm>
            <a:off x="481029" y="3447278"/>
            <a:ext cx="3438906" cy="11952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rmAutofit lnSpcReduction="10000"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최건희</a:t>
            </a:r>
            <a:r>
              <a:rPr lang="en-US" altLang="ko-KR" sz="1700" dirty="0">
                <a:solidFill>
                  <a:schemeClr val="tx1"/>
                </a:solidFill>
              </a:rPr>
              <a:t> 2016038039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배석훈</a:t>
            </a:r>
            <a:r>
              <a:rPr lang="en-US" altLang="ko-KR" sz="1700" dirty="0">
                <a:solidFill>
                  <a:schemeClr val="tx1"/>
                </a:solidFill>
              </a:rPr>
              <a:t> 2016038028 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>
                <a:solidFill>
                  <a:schemeClr val="tx1"/>
                </a:solidFill>
              </a:rPr>
              <a:t>김성훈 </a:t>
            </a:r>
            <a:r>
              <a:rPr lang="en-US" altLang="ko-KR" sz="1700" dirty="0">
                <a:solidFill>
                  <a:schemeClr val="tx1"/>
                </a:solidFill>
              </a:rPr>
              <a:t>2016038037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박상협</a:t>
            </a:r>
            <a:r>
              <a:rPr lang="en-US" altLang="ko-KR" sz="1700" dirty="0">
                <a:solidFill>
                  <a:schemeClr val="tx1"/>
                </a:solidFill>
              </a:rPr>
              <a:t> 2016038025</a:t>
            </a:r>
          </a:p>
        </p:txBody>
      </p:sp>
    </p:spTree>
    <p:extLst>
      <p:ext uri="{BB962C8B-B14F-4D97-AF65-F5344CB8AC3E}">
        <p14:creationId xmlns:p14="http://schemas.microsoft.com/office/powerpoint/2010/main" val="1609729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F397C9F-2E8C-4E13-B202-6C25EAEBBC27}"/>
              </a:ext>
            </a:extLst>
          </p:cNvPr>
          <p:cNvCxnSpPr/>
          <p:nvPr/>
        </p:nvCxnSpPr>
        <p:spPr>
          <a:xfrm>
            <a:off x="7859947" y="59582"/>
            <a:ext cx="0" cy="6926094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순서도: 연결자 6">
            <a:extLst>
              <a:ext uri="{FF2B5EF4-FFF2-40B4-BE49-F238E27FC236}">
                <a16:creationId xmlns:a16="http://schemas.microsoft.com/office/drawing/2014/main" id="{4EE17B34-9FFC-46E6-9244-5411808A6B97}"/>
              </a:ext>
            </a:extLst>
          </p:cNvPr>
          <p:cNvSpPr/>
          <p:nvPr/>
        </p:nvSpPr>
        <p:spPr>
          <a:xfrm>
            <a:off x="7742655" y="1173101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E6E83B-E629-453E-9BFB-00B8D6CEC7E6}"/>
              </a:ext>
            </a:extLst>
          </p:cNvPr>
          <p:cNvSpPr/>
          <p:nvPr/>
        </p:nvSpPr>
        <p:spPr>
          <a:xfrm>
            <a:off x="8012596" y="772751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01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E4829C-7D23-4880-B97F-4276073A093A}"/>
              </a:ext>
            </a:extLst>
          </p:cNvPr>
          <p:cNvSpPr/>
          <p:nvPr/>
        </p:nvSpPr>
        <p:spPr>
          <a:xfrm>
            <a:off x="9164109" y="938124"/>
            <a:ext cx="885216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Theme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1EC64E-1FBC-472B-9599-0AA91F530A26}"/>
              </a:ext>
            </a:extLst>
          </p:cNvPr>
          <p:cNvSpPr/>
          <p:nvPr/>
        </p:nvSpPr>
        <p:spPr>
          <a:xfrm>
            <a:off x="9157264" y="1282553"/>
            <a:ext cx="1032347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주제</a:t>
            </a:r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25C4F95E-F6F1-4B18-9FA9-02672DCB1BA5}"/>
              </a:ext>
            </a:extLst>
          </p:cNvPr>
          <p:cNvSpPr/>
          <p:nvPr/>
        </p:nvSpPr>
        <p:spPr>
          <a:xfrm>
            <a:off x="7724974" y="4010241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111B524-8366-4898-9BB7-5BF39CC1C0BD}"/>
              </a:ext>
            </a:extLst>
          </p:cNvPr>
          <p:cNvSpPr/>
          <p:nvPr/>
        </p:nvSpPr>
        <p:spPr>
          <a:xfrm>
            <a:off x="8012596" y="3536008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03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1E7EAA-B4AF-4BD2-8F58-FBD086AE5172}"/>
              </a:ext>
            </a:extLst>
          </p:cNvPr>
          <p:cNvSpPr/>
          <p:nvPr/>
        </p:nvSpPr>
        <p:spPr>
          <a:xfrm>
            <a:off x="9164109" y="3757314"/>
            <a:ext cx="2341936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System Architecture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4BED4-862F-4BE6-B394-1E9ABA2697EC}"/>
              </a:ext>
            </a:extLst>
          </p:cNvPr>
          <p:cNvSpPr/>
          <p:nvPr/>
        </p:nvSpPr>
        <p:spPr>
          <a:xfrm>
            <a:off x="9115472" y="4111770"/>
            <a:ext cx="334388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시스템 아키텍처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D4B4168-605B-44DA-BEE8-D84ED4411B4B}"/>
              </a:ext>
            </a:extLst>
          </p:cNvPr>
          <p:cNvSpPr/>
          <p:nvPr/>
        </p:nvSpPr>
        <p:spPr>
          <a:xfrm>
            <a:off x="3936481" y="2395869"/>
            <a:ext cx="1912700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Smart Service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8E9D830-CFEE-424E-A3C5-E0A025E4E513}"/>
              </a:ext>
            </a:extLst>
          </p:cNvPr>
          <p:cNvSpPr/>
          <p:nvPr/>
        </p:nvSpPr>
        <p:spPr>
          <a:xfrm>
            <a:off x="3848101" y="2759646"/>
            <a:ext cx="279487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스마트 서비스</a:t>
            </a:r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EEA2A300-826C-4C26-9086-EDCD391B2487}"/>
              </a:ext>
            </a:extLst>
          </p:cNvPr>
          <p:cNvSpPr/>
          <p:nvPr/>
        </p:nvSpPr>
        <p:spPr>
          <a:xfrm>
            <a:off x="7724973" y="5405863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A346652-9013-420A-843A-3D211F69EDBE}"/>
              </a:ext>
            </a:extLst>
          </p:cNvPr>
          <p:cNvSpPr/>
          <p:nvPr/>
        </p:nvSpPr>
        <p:spPr>
          <a:xfrm>
            <a:off x="6399021" y="2150758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02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2DD9C-8C9F-4BD9-BD00-E5A75435B805}"/>
              </a:ext>
            </a:extLst>
          </p:cNvPr>
          <p:cNvSpPr/>
          <p:nvPr/>
        </p:nvSpPr>
        <p:spPr>
          <a:xfrm>
            <a:off x="6399021" y="5028281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04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562B044-17B7-4A22-B89F-DB058B0A5F4B}"/>
              </a:ext>
            </a:extLst>
          </p:cNvPr>
          <p:cNvSpPr/>
          <p:nvPr/>
        </p:nvSpPr>
        <p:spPr>
          <a:xfrm>
            <a:off x="4668715" y="5235205"/>
            <a:ext cx="1912700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Operation Steps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3F0871C-791A-4375-A524-B348FB142F29}"/>
              </a:ext>
            </a:extLst>
          </p:cNvPr>
          <p:cNvSpPr/>
          <p:nvPr/>
        </p:nvSpPr>
        <p:spPr>
          <a:xfrm>
            <a:off x="4600013" y="5600388"/>
            <a:ext cx="205010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운영 절차</a:t>
            </a:r>
          </a:p>
        </p:txBody>
      </p:sp>
      <p:sp>
        <p:nvSpPr>
          <p:cNvPr id="34" name="순서도: 연결자 33">
            <a:extLst>
              <a:ext uri="{FF2B5EF4-FFF2-40B4-BE49-F238E27FC236}">
                <a16:creationId xmlns:a16="http://schemas.microsoft.com/office/drawing/2014/main" id="{11F4D52B-11F2-45F2-B702-87FB756FE16E}"/>
              </a:ext>
            </a:extLst>
          </p:cNvPr>
          <p:cNvSpPr/>
          <p:nvPr/>
        </p:nvSpPr>
        <p:spPr>
          <a:xfrm>
            <a:off x="7742655" y="2568723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BB2065-A545-4E8B-A8A0-3FCF9F74B74F}"/>
              </a:ext>
            </a:extLst>
          </p:cNvPr>
          <p:cNvSpPr/>
          <p:nvPr/>
        </p:nvSpPr>
        <p:spPr>
          <a:xfrm>
            <a:off x="797150" y="374422"/>
            <a:ext cx="2239949" cy="9668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/>
              <a:t>INDEX</a:t>
            </a:r>
            <a:endParaRPr lang="ko-KR" altLang="en-US" sz="5400" dirty="0"/>
          </a:p>
        </p:txBody>
      </p:sp>
      <p:pic>
        <p:nvPicPr>
          <p:cNvPr id="15" name="그래픽 14" descr="전구">
            <a:extLst>
              <a:ext uri="{FF2B5EF4-FFF2-40B4-BE49-F238E27FC236}">
                <a16:creationId xmlns:a16="http://schemas.microsoft.com/office/drawing/2014/main" id="{61622FBC-0FD6-46AA-A56F-6812217DE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308" y="4201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34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4761A3-9FEC-4A31-B3CA-A65BFF483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gray">
          <a:xfrm>
            <a:off x="0" y="29226"/>
            <a:ext cx="12192000" cy="6857999"/>
          </a:xfrm>
          <a:prstGeom prst="rect">
            <a:avLst/>
          </a:prstGeom>
          <a:noFill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8D44213-4B60-41A8-B3CE-51FE5C0B526D}"/>
              </a:ext>
            </a:extLst>
          </p:cNvPr>
          <p:cNvSpPr/>
          <p:nvPr/>
        </p:nvSpPr>
        <p:spPr>
          <a:xfrm>
            <a:off x="7868873" y="1434517"/>
            <a:ext cx="2374085" cy="9479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1958DC8-0235-4BF6-82F2-B300A6EB4A4E}"/>
              </a:ext>
            </a:extLst>
          </p:cNvPr>
          <p:cNvSpPr/>
          <p:nvPr/>
        </p:nvSpPr>
        <p:spPr>
          <a:xfrm>
            <a:off x="8208628" y="1111541"/>
            <a:ext cx="1778466" cy="9479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C325E6-14F3-4EDB-9B23-2658F8496948}"/>
              </a:ext>
            </a:extLst>
          </p:cNvPr>
          <p:cNvSpPr/>
          <p:nvPr/>
        </p:nvSpPr>
        <p:spPr>
          <a:xfrm>
            <a:off x="3776027" y="3136857"/>
            <a:ext cx="3464654" cy="13422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이미지에 </a:t>
            </a:r>
            <a:r>
              <a:rPr lang="en-US" altLang="ko-KR" sz="1600" dirty="0">
                <a:solidFill>
                  <a:schemeClr val="bg1"/>
                </a:solidFill>
              </a:rPr>
              <a:t>pose estimation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오픈 소스를 활용한 운동 자세 교정 어플리케이션의 개발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0E1F5C-0A0A-48FB-879C-9E08FB413F7E}"/>
              </a:ext>
            </a:extLst>
          </p:cNvPr>
          <p:cNvSpPr/>
          <p:nvPr/>
        </p:nvSpPr>
        <p:spPr>
          <a:xfrm>
            <a:off x="8604828" y="1650357"/>
            <a:ext cx="902173" cy="258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Theme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B82D10-B1C2-4606-A40A-F11D765D7028}"/>
              </a:ext>
            </a:extLst>
          </p:cNvPr>
          <p:cNvSpPr/>
          <p:nvPr/>
        </p:nvSpPr>
        <p:spPr>
          <a:xfrm>
            <a:off x="1780162" y="632298"/>
            <a:ext cx="1157591" cy="479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DFB287A-EA79-4014-B2D1-FAA9D38F250D}"/>
              </a:ext>
            </a:extLst>
          </p:cNvPr>
          <p:cNvSpPr/>
          <p:nvPr/>
        </p:nvSpPr>
        <p:spPr>
          <a:xfrm>
            <a:off x="8526337" y="1890308"/>
            <a:ext cx="1229702" cy="5836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FFC000"/>
                </a:solidFill>
              </a:rPr>
              <a:t>주제</a:t>
            </a:r>
          </a:p>
        </p:txBody>
      </p:sp>
    </p:spTree>
    <p:extLst>
      <p:ext uri="{BB962C8B-B14F-4D97-AF65-F5344CB8AC3E}">
        <p14:creationId xmlns:p14="http://schemas.microsoft.com/office/powerpoint/2010/main" val="260818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휴대폰, 전화, 사람, 사진이(가) 표시된 사진&#10;&#10;자동 생성된 설명">
            <a:extLst>
              <a:ext uri="{FF2B5EF4-FFF2-40B4-BE49-F238E27FC236}">
                <a16:creationId xmlns:a16="http://schemas.microsoft.com/office/drawing/2014/main" id="{782B39FB-55B7-4F98-AAED-3FCDB0370A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b="30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B4E36FF-56DB-462B-B057-0AB0F3DAC6B8}"/>
              </a:ext>
            </a:extLst>
          </p:cNvPr>
          <p:cNvSpPr/>
          <p:nvPr/>
        </p:nvSpPr>
        <p:spPr>
          <a:xfrm>
            <a:off x="455802" y="915424"/>
            <a:ext cx="5272888" cy="3181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스마트폰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디바이스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으로 촬영한 운동 영상을 </a:t>
            </a:r>
            <a:r>
              <a:rPr lang="en-US" altLang="ko-KR" sz="1400" dirty="0">
                <a:solidFill>
                  <a:schemeClr val="tx1"/>
                </a:solidFill>
              </a:rPr>
              <a:t>[1] </a:t>
            </a:r>
            <a:r>
              <a:rPr lang="ko-KR" altLang="en-US" sz="1400" dirty="0">
                <a:solidFill>
                  <a:schemeClr val="tx1"/>
                </a:solidFill>
              </a:rPr>
              <a:t>검증 한 뒤에 영상에서 자세 비교를 위한 특정 이미지를 추출해서 기계 학습을 위한 서버로 전송한 뒤</a:t>
            </a:r>
            <a:r>
              <a:rPr lang="en-US" altLang="ko-KR" sz="1400" dirty="0">
                <a:solidFill>
                  <a:schemeClr val="tx1"/>
                </a:solidFill>
              </a:rPr>
              <a:t>, [2] pose estimation </a:t>
            </a:r>
            <a:r>
              <a:rPr lang="ko-KR" altLang="en-US" sz="1400" dirty="0">
                <a:solidFill>
                  <a:schemeClr val="tx1"/>
                </a:solidFill>
              </a:rPr>
              <a:t>오픈소스 를 활용하여 </a:t>
            </a:r>
            <a:r>
              <a:rPr lang="en-US" altLang="ko-KR" sz="1400" dirty="0">
                <a:solidFill>
                  <a:schemeClr val="tx1"/>
                </a:solidFill>
              </a:rPr>
              <a:t>human skeleton</a:t>
            </a:r>
            <a:r>
              <a:rPr lang="ko-KR" altLang="en-US" sz="1400" dirty="0">
                <a:solidFill>
                  <a:schemeClr val="tx1"/>
                </a:solidFill>
              </a:rPr>
              <a:t>으로 변환하고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변환한 데이터로부터 </a:t>
            </a:r>
            <a:r>
              <a:rPr lang="en-US" altLang="ko-KR" sz="1400" dirty="0">
                <a:solidFill>
                  <a:schemeClr val="tx1"/>
                </a:solidFill>
              </a:rPr>
              <a:t>[3] key Point </a:t>
            </a:r>
            <a:r>
              <a:rPr lang="ko-KR" altLang="en-US" sz="1400" dirty="0">
                <a:solidFill>
                  <a:schemeClr val="tx1"/>
                </a:solidFill>
              </a:rPr>
              <a:t>를 추출한다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미리 정확한 운동 자세 데이터를 이용하여 </a:t>
            </a:r>
            <a:r>
              <a:rPr lang="en-US" altLang="ko-KR" sz="1400" dirty="0">
                <a:solidFill>
                  <a:schemeClr val="tx1"/>
                </a:solidFill>
              </a:rPr>
              <a:t>MLP Classifier</a:t>
            </a:r>
            <a:r>
              <a:rPr lang="ko-KR" altLang="en-US" sz="1400" dirty="0">
                <a:solidFill>
                  <a:schemeClr val="tx1"/>
                </a:solidFill>
              </a:rPr>
              <a:t>를 구성하고 사용자 이미지로부터 추출한 데이터를 분류</a:t>
            </a:r>
            <a:r>
              <a:rPr lang="en-US" altLang="ko-KR" sz="1400" dirty="0">
                <a:solidFill>
                  <a:schemeClr val="tx1"/>
                </a:solidFill>
              </a:rPr>
              <a:t>(classify) </a:t>
            </a:r>
            <a:r>
              <a:rPr lang="ko-KR" altLang="en-US" sz="1400" dirty="0">
                <a:solidFill>
                  <a:schemeClr val="tx1"/>
                </a:solidFill>
              </a:rPr>
              <a:t>과정을 통해 자세의 정확성을 확률 및 통계 결과로 나타낸다</a:t>
            </a:r>
            <a:r>
              <a:rPr lang="en-US" altLang="ko-KR" sz="1400" dirty="0">
                <a:solidFill>
                  <a:schemeClr val="tx1"/>
                </a:solidFill>
              </a:rPr>
              <a:t>. [4] </a:t>
            </a:r>
            <a:r>
              <a:rPr lang="ko-KR" altLang="en-US" sz="1400" dirty="0">
                <a:solidFill>
                  <a:schemeClr val="tx1"/>
                </a:solidFill>
              </a:rPr>
              <a:t>유용한 결과 정보 를 다시 스마트폰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디바이스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으로 전달한다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확률 임계점을 산정하여 사용자에게 잘못된 자세와 유의해야 할 관절 </a:t>
            </a:r>
            <a:r>
              <a:rPr lang="ko-KR" altLang="en-US" sz="1400">
                <a:solidFill>
                  <a:schemeClr val="tx1"/>
                </a:solidFill>
              </a:rPr>
              <a:t>부위 및 올바른 </a:t>
            </a:r>
            <a:r>
              <a:rPr lang="ko-KR" altLang="en-US" sz="1400" dirty="0">
                <a:solidFill>
                  <a:schemeClr val="tx1"/>
                </a:solidFill>
              </a:rPr>
              <a:t>자세와 바람직한 교정 방안 등을 사용자에게 알려준다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사용자는 이 어플리케이션을 통해 자신의 자세를 검증 및 보완을 기대할 수 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18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 descr="스포츠, 게임, 사람, 실외이(가) 표시된 사진&#10;&#10;자동 생성된 설명">
            <a:extLst>
              <a:ext uri="{FF2B5EF4-FFF2-40B4-BE49-F238E27FC236}">
                <a16:creationId xmlns:a16="http://schemas.microsoft.com/office/drawing/2014/main" id="{6BFEB4B9-557A-40CD-B9CF-F31D5579AE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5000" contrast="-40000"/>
                    </a14:imgEffect>
                  </a14:imgLayer>
                </a14:imgProps>
              </a:ext>
            </a:extLst>
          </a:blip>
          <a:srcRect l="30736" r="11258" b="1"/>
          <a:stretch/>
        </p:blipFill>
        <p:spPr>
          <a:xfrm>
            <a:off x="6893344" y="760562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  <a:gradFill>
            <a:gsLst>
              <a:gs pos="0">
                <a:schemeClr val="tx1"/>
              </a:gs>
              <a:gs pos="0">
                <a:schemeClr val="accent3">
                  <a:lumMod val="89000"/>
                </a:schemeClr>
              </a:gs>
              <a:gs pos="0">
                <a:schemeClr val="accent3">
                  <a:lumMod val="75000"/>
                </a:schemeClr>
              </a:gs>
              <a:gs pos="0">
                <a:schemeClr val="accent3">
                  <a:lumMod val="70000"/>
                </a:schemeClr>
              </a:gs>
            </a:gsLst>
            <a:lin ang="0" scaled="1"/>
          </a:gradFill>
        </p:spPr>
      </p:pic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DAE59DAF-3AEC-433E-93C0-5DB399FA5E2C}"/>
              </a:ext>
            </a:extLst>
          </p:cNvPr>
          <p:cNvSpPr/>
          <p:nvPr/>
        </p:nvSpPr>
        <p:spPr>
          <a:xfrm>
            <a:off x="-175409" y="6169789"/>
            <a:ext cx="6799608" cy="68616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[1] </a:t>
            </a:r>
            <a:r>
              <a:rPr lang="ko-KR" altLang="en-US" sz="1000" dirty="0"/>
              <a:t>영상이 </a:t>
            </a:r>
            <a:r>
              <a:rPr lang="en-US" altLang="ko-KR" sz="1000" dirty="0"/>
              <a:t>pose estimation</a:t>
            </a:r>
            <a:r>
              <a:rPr lang="ko-KR" altLang="en-US" sz="1000" dirty="0"/>
              <a:t>을 사용할 수 있을 정도의 영상 품질인지 확인하는 단계입니다</a:t>
            </a:r>
            <a:r>
              <a:rPr lang="en-US" altLang="ko-KR" sz="1000" dirty="0"/>
              <a:t>.</a:t>
            </a:r>
          </a:p>
          <a:p>
            <a:pPr algn="ctr"/>
            <a:r>
              <a:rPr lang="en-US" altLang="ko-KR" sz="1000" dirty="0"/>
              <a:t>[2] Example: open pose open source [3] Head, Neck, </a:t>
            </a:r>
            <a:r>
              <a:rPr lang="en-US" altLang="ko-KR" sz="1000" dirty="0" err="1"/>
              <a:t>Sholder</a:t>
            </a:r>
            <a:r>
              <a:rPr lang="en-US" altLang="ko-KR" sz="1000" dirty="0"/>
              <a:t>, Elbow, Wrist, Hip, Knee, Ankle </a:t>
            </a:r>
          </a:p>
          <a:p>
            <a:pPr algn="ctr"/>
            <a:r>
              <a:rPr lang="en-US" altLang="ko-KR" sz="1000" dirty="0"/>
              <a:t>[4] </a:t>
            </a:r>
            <a:r>
              <a:rPr lang="ko-KR" altLang="en-US" sz="1000" dirty="0"/>
              <a:t>운동 유형마다 유용한 결과 정보는 다를 수 있습니다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D2324B3-1B80-41A3-937E-5E121AFB5CFD}"/>
              </a:ext>
            </a:extLst>
          </p:cNvPr>
          <p:cNvSpPr/>
          <p:nvPr/>
        </p:nvSpPr>
        <p:spPr>
          <a:xfrm>
            <a:off x="8179266" y="1635853"/>
            <a:ext cx="2567031" cy="10570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FBDDAA-4A71-45BE-8A9E-45179B952D80}"/>
              </a:ext>
            </a:extLst>
          </p:cNvPr>
          <p:cNvSpPr/>
          <p:nvPr/>
        </p:nvSpPr>
        <p:spPr>
          <a:xfrm>
            <a:off x="8103765" y="1633811"/>
            <a:ext cx="3632433" cy="872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스마트 서비스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F627700-8A97-4CEB-8300-8939EC5C8ACF}"/>
              </a:ext>
            </a:extLst>
          </p:cNvPr>
          <p:cNvSpPr/>
          <p:nvPr/>
        </p:nvSpPr>
        <p:spPr>
          <a:xfrm>
            <a:off x="8317694" y="1447211"/>
            <a:ext cx="1619075" cy="411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Smart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376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2D99934-AC1F-48F0-852A-0FDB46A89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94" y="0"/>
            <a:ext cx="12192000" cy="68580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920CC9E-E6CF-42C9-9E12-32377461A4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99" y="1377401"/>
            <a:ext cx="5194795" cy="48061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55AF1BC-3C16-4DAB-921F-BC40EB0D3FDF}"/>
              </a:ext>
            </a:extLst>
          </p:cNvPr>
          <p:cNvSpPr/>
          <p:nvPr/>
        </p:nvSpPr>
        <p:spPr>
          <a:xfrm>
            <a:off x="552213" y="488269"/>
            <a:ext cx="4786008" cy="8891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시스템 아키텍처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895A50-1561-4DBE-8A83-4156ABFB002C}"/>
              </a:ext>
            </a:extLst>
          </p:cNvPr>
          <p:cNvSpPr/>
          <p:nvPr/>
        </p:nvSpPr>
        <p:spPr>
          <a:xfrm>
            <a:off x="1067777" y="332627"/>
            <a:ext cx="2247091" cy="4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System Architecture</a:t>
            </a:r>
            <a:endParaRPr lang="ko-KR" altLang="en-US" dirty="0"/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2520037B-3696-4F6B-8557-1B2EE7CBF6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952" y="1367673"/>
            <a:ext cx="5194795" cy="480615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BF9FA1-6FDB-41BA-B30A-8A3B0ED51C77}"/>
              </a:ext>
            </a:extLst>
          </p:cNvPr>
          <p:cNvSpPr/>
          <p:nvPr/>
        </p:nvSpPr>
        <p:spPr>
          <a:xfrm>
            <a:off x="6354928" y="894945"/>
            <a:ext cx="1414479" cy="3229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C000"/>
                </a:solidFill>
              </a:rPr>
              <a:t>프레임 워크</a:t>
            </a:r>
          </a:p>
        </p:txBody>
      </p:sp>
    </p:spTree>
    <p:extLst>
      <p:ext uri="{BB962C8B-B14F-4D97-AF65-F5344CB8AC3E}">
        <p14:creationId xmlns:p14="http://schemas.microsoft.com/office/powerpoint/2010/main" val="1746491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D5D2930-8F9F-40FF-81A2-A160334EF940}"/>
              </a:ext>
            </a:extLst>
          </p:cNvPr>
          <p:cNvSpPr/>
          <p:nvPr/>
        </p:nvSpPr>
        <p:spPr>
          <a:xfrm>
            <a:off x="457607" y="972209"/>
            <a:ext cx="2419923" cy="8891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운영 절차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0EFDE6C-6504-442F-8753-007DA9DA7424}"/>
              </a:ext>
            </a:extLst>
          </p:cNvPr>
          <p:cNvSpPr/>
          <p:nvPr/>
        </p:nvSpPr>
        <p:spPr>
          <a:xfrm>
            <a:off x="457607" y="748473"/>
            <a:ext cx="1855719" cy="4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Operation Steps</a:t>
            </a:r>
            <a:endParaRPr lang="ko-KR" altLang="en-US" dirty="0"/>
          </a:p>
        </p:txBody>
      </p:sp>
      <p:pic>
        <p:nvPicPr>
          <p:cNvPr id="9" name="그림 8" descr="사람, 앉아있는, 남자이(가) 표시된 사진&#10;&#10;자동 생성된 설명">
            <a:extLst>
              <a:ext uri="{FF2B5EF4-FFF2-40B4-BE49-F238E27FC236}">
                <a16:creationId xmlns:a16="http://schemas.microsoft.com/office/drawing/2014/main" id="{0C4F9AF8-C0F9-4B91-B63D-E5E7CD25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07" y="1861341"/>
            <a:ext cx="5028223" cy="291871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854348-0CAA-4711-9AE3-90099B7F4856}"/>
              </a:ext>
            </a:extLst>
          </p:cNvPr>
          <p:cNvSpPr/>
          <p:nvPr/>
        </p:nvSpPr>
        <p:spPr>
          <a:xfrm>
            <a:off x="5638393" y="748473"/>
            <a:ext cx="6096000" cy="57554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</a:rPr>
              <a:t>Camera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Input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: 안드로이드 앱 어플을 이용해 사용자가 운동 자세를 취한 이미지를 서버로 전송한다.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Decoding</a:t>
            </a:r>
            <a:r>
              <a:rPr lang="ko-KR" altLang="en-US" sz="1600" dirty="0">
                <a:solidFill>
                  <a:schemeClr val="bg1"/>
                </a:solidFill>
              </a:rPr>
              <a:t> : 이미지 사이즈 정보 등 이미지 정보 외 추가 데이터를 같이 보내기 위해 base64로 </a:t>
            </a:r>
            <a:r>
              <a:rPr lang="en-US" altLang="ko-KR" sz="1600" dirty="0">
                <a:solidFill>
                  <a:schemeClr val="bg1"/>
                </a:solidFill>
              </a:rPr>
              <a:t>encoding</a:t>
            </a:r>
            <a:r>
              <a:rPr lang="ko-KR" altLang="en-US" sz="1600" dirty="0">
                <a:solidFill>
                  <a:schemeClr val="bg1"/>
                </a:solidFill>
              </a:rPr>
              <a:t>된 이미지 를 다시 </a:t>
            </a:r>
            <a:r>
              <a:rPr lang="ko-KR" altLang="en-US" sz="1600" dirty="0" err="1">
                <a:solidFill>
                  <a:schemeClr val="bg1"/>
                </a:solidFill>
              </a:rPr>
              <a:t>byte형태로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decoding</a:t>
            </a:r>
            <a:r>
              <a:rPr lang="ko-KR" altLang="en-US" sz="1600" dirty="0">
                <a:solidFill>
                  <a:schemeClr val="bg1"/>
                </a:solidFill>
              </a:rPr>
              <a:t> 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Library</a:t>
            </a:r>
            <a:r>
              <a:rPr lang="ko-KR" altLang="en-US" sz="1600" dirty="0">
                <a:solidFill>
                  <a:schemeClr val="bg1"/>
                </a:solidFill>
              </a:rPr>
              <a:t> : 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기법을 이용하여 사람의 관절 모형을 </a:t>
            </a:r>
            <a:r>
              <a:rPr lang="ko-KR" altLang="en-US" sz="1600" dirty="0" err="1">
                <a:solidFill>
                  <a:schemeClr val="bg1"/>
                </a:solidFill>
              </a:rPr>
              <a:t>백터맵으로</a:t>
            </a:r>
            <a:r>
              <a:rPr lang="ko-KR" altLang="en-US" sz="1600" dirty="0">
                <a:solidFill>
                  <a:schemeClr val="bg1"/>
                </a:solidFill>
              </a:rPr>
              <a:t> 출력하여 분류기에 대한 </a:t>
            </a:r>
            <a:r>
              <a:rPr lang="ko-KR" altLang="en-US" sz="1600" dirty="0" err="1">
                <a:solidFill>
                  <a:schemeClr val="bg1"/>
                </a:solidFill>
              </a:rPr>
              <a:t>Input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Data를</a:t>
            </a:r>
            <a:r>
              <a:rPr lang="ko-KR" altLang="en-US" sz="1600" dirty="0">
                <a:solidFill>
                  <a:schemeClr val="bg1"/>
                </a:solidFill>
              </a:rPr>
              <a:t> 생성한다.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>
                <a:solidFill>
                  <a:schemeClr val="bg1"/>
                </a:solidFill>
              </a:rPr>
              <a:t>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Classifier</a:t>
            </a:r>
            <a:r>
              <a:rPr lang="ko-KR" altLang="en-US" sz="1600" dirty="0">
                <a:solidFill>
                  <a:schemeClr val="bg1"/>
                </a:solidFill>
              </a:rPr>
              <a:t> : 운동 종류에 따라 학습 모델을 만들기 때문에 </a:t>
            </a:r>
            <a:r>
              <a:rPr lang="ko-KR" altLang="en-US" sz="1600" dirty="0" err="1">
                <a:solidFill>
                  <a:schemeClr val="bg1"/>
                </a:solidFill>
              </a:rPr>
              <a:t>여러개의</a:t>
            </a:r>
            <a:r>
              <a:rPr lang="ko-KR" altLang="en-US" sz="1600" dirty="0">
                <a:solidFill>
                  <a:schemeClr val="bg1"/>
                </a:solidFill>
              </a:rPr>
              <a:t> 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Model이</a:t>
            </a:r>
            <a:r>
              <a:rPr lang="ko-KR" altLang="en-US" sz="1600" dirty="0">
                <a:solidFill>
                  <a:schemeClr val="bg1"/>
                </a:solidFill>
              </a:rPr>
              <a:t> 있고 사용자가 지정한 운동에 대한 모델에 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Estimation을</a:t>
            </a:r>
            <a:r>
              <a:rPr lang="ko-KR" altLang="en-US" sz="1600" dirty="0">
                <a:solidFill>
                  <a:schemeClr val="bg1"/>
                </a:solidFill>
              </a:rPr>
              <a:t> 통해 추출된 값을 </a:t>
            </a:r>
            <a:r>
              <a:rPr lang="ko-KR" altLang="en-US" sz="1600" dirty="0" err="1">
                <a:solidFill>
                  <a:schemeClr val="bg1"/>
                </a:solidFill>
              </a:rPr>
              <a:t>Input으로</a:t>
            </a:r>
            <a:r>
              <a:rPr lang="ko-KR" altLang="en-US" sz="1600" dirty="0">
                <a:solidFill>
                  <a:schemeClr val="bg1"/>
                </a:solidFill>
              </a:rPr>
              <a:t> 넣어 운동 자세에 대한 정확도를 출력한다.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>
                <a:solidFill>
                  <a:schemeClr val="bg1"/>
                </a:solidFill>
              </a:rPr>
              <a:t>Data </a:t>
            </a:r>
            <a:r>
              <a:rPr lang="ko-KR" altLang="en-US" sz="1600" dirty="0" err="1">
                <a:solidFill>
                  <a:schemeClr val="bg1"/>
                </a:solidFill>
              </a:rPr>
              <a:t>Processor</a:t>
            </a:r>
            <a:r>
              <a:rPr lang="ko-KR" altLang="en-US" sz="1600" dirty="0">
                <a:solidFill>
                  <a:schemeClr val="bg1"/>
                </a:solidFill>
              </a:rPr>
              <a:t> : </a:t>
            </a:r>
            <a:r>
              <a:rPr lang="ko-KR" altLang="en-US" sz="1600" dirty="0" err="1">
                <a:solidFill>
                  <a:schemeClr val="bg1"/>
                </a:solidFill>
              </a:rPr>
              <a:t>DB에</a:t>
            </a:r>
            <a:r>
              <a:rPr lang="ko-KR" altLang="en-US" sz="1600" dirty="0">
                <a:solidFill>
                  <a:schemeClr val="bg1"/>
                </a:solidFill>
              </a:rPr>
              <a:t> 저장되어 있는 (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추출이 된 정답 Data) 이미지와, 사용자의 자세 이미지 (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추출이 된 사용자 </a:t>
            </a:r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Data)</a:t>
            </a:r>
            <a:r>
              <a:rPr lang="ko-KR" altLang="en-US" sz="1600" dirty="0" err="1">
                <a:solidFill>
                  <a:schemeClr val="bg1"/>
                </a:solidFill>
              </a:rPr>
              <a:t>를</a:t>
            </a:r>
            <a:r>
              <a:rPr lang="ko-KR" altLang="en-US" sz="1600" dirty="0">
                <a:solidFill>
                  <a:schemeClr val="bg1"/>
                </a:solidFill>
              </a:rPr>
              <a:t> 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Classfier에서</a:t>
            </a:r>
            <a:r>
              <a:rPr lang="ko-KR" altLang="en-US" sz="1600" dirty="0">
                <a:solidFill>
                  <a:schemeClr val="bg1"/>
                </a:solidFill>
              </a:rPr>
              <a:t> 나온 </a:t>
            </a:r>
            <a:r>
              <a:rPr lang="ko-KR" altLang="en-US" sz="1600" dirty="0" err="1">
                <a:solidFill>
                  <a:schemeClr val="bg1"/>
                </a:solidFill>
              </a:rPr>
              <a:t>출력값</a:t>
            </a:r>
            <a:r>
              <a:rPr lang="ko-KR" altLang="en-US" sz="1600" dirty="0">
                <a:solidFill>
                  <a:schemeClr val="bg1"/>
                </a:solidFill>
              </a:rPr>
              <a:t> (</a:t>
            </a:r>
            <a:r>
              <a:rPr lang="ko-KR" altLang="en-US" sz="1600" dirty="0" err="1">
                <a:solidFill>
                  <a:schemeClr val="bg1"/>
                </a:solidFill>
              </a:rPr>
              <a:t>Accuracy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Percentage</a:t>
            </a:r>
            <a:r>
              <a:rPr lang="ko-KR" altLang="en-US" sz="1600" dirty="0">
                <a:solidFill>
                  <a:schemeClr val="bg1"/>
                </a:solidFill>
              </a:rPr>
              <a:t>)과 함께 </a:t>
            </a:r>
            <a:r>
              <a:rPr lang="ko-KR" altLang="en-US" sz="1600" dirty="0" err="1">
                <a:solidFill>
                  <a:schemeClr val="bg1"/>
                </a:solidFill>
              </a:rPr>
              <a:t>Output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Result로</a:t>
            </a:r>
            <a:r>
              <a:rPr lang="ko-KR" altLang="en-US" sz="1600" dirty="0">
                <a:solidFill>
                  <a:schemeClr val="bg1"/>
                </a:solidFill>
              </a:rPr>
              <a:t> 보낸다.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Output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Result</a:t>
            </a:r>
            <a:r>
              <a:rPr lang="ko-KR" altLang="en-US" sz="1600" dirty="0">
                <a:solidFill>
                  <a:schemeClr val="bg1"/>
                </a:solidFill>
              </a:rPr>
              <a:t> : 사용자에게 Data </a:t>
            </a:r>
            <a:r>
              <a:rPr lang="ko-KR" altLang="en-US" sz="1600" dirty="0" err="1">
                <a:solidFill>
                  <a:schemeClr val="bg1"/>
                </a:solidFill>
              </a:rPr>
              <a:t>Processor에서</a:t>
            </a:r>
            <a:r>
              <a:rPr lang="ko-KR" altLang="en-US" sz="1600" dirty="0">
                <a:solidFill>
                  <a:schemeClr val="bg1"/>
                </a:solidFill>
              </a:rPr>
              <a:t> 받은 정보를 보여준다.</a:t>
            </a:r>
          </a:p>
        </p:txBody>
      </p:sp>
    </p:spTree>
    <p:extLst>
      <p:ext uri="{BB962C8B-B14F-4D97-AF65-F5344CB8AC3E}">
        <p14:creationId xmlns:p14="http://schemas.microsoft.com/office/powerpoint/2010/main" val="290828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400</Words>
  <Application>Microsoft Office PowerPoint</Application>
  <PresentationFormat>와이드스크린</PresentationFormat>
  <Paragraphs>48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건희</dc:creator>
  <cp:lastModifiedBy>최 건희</cp:lastModifiedBy>
  <cp:revision>14</cp:revision>
  <dcterms:created xsi:type="dcterms:W3CDTF">2020-04-04T18:57:54Z</dcterms:created>
  <dcterms:modified xsi:type="dcterms:W3CDTF">2020-04-05T05:29:45Z</dcterms:modified>
</cp:coreProperties>
</file>